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73" r:id="rId3"/>
    <p:sldId id="275" r:id="rId4"/>
    <p:sldId id="274" r:id="rId5"/>
    <p:sldId id="280" r:id="rId6"/>
    <p:sldId id="281" r:id="rId7"/>
    <p:sldId id="276" r:id="rId8"/>
    <p:sldId id="277" r:id="rId9"/>
    <p:sldId id="278" r:id="rId10"/>
    <p:sldId id="282" r:id="rId11"/>
    <p:sldId id="283" r:id="rId12"/>
  </p:sldIdLst>
  <p:sldSz cx="12192000" cy="685800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25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E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7"/>
    <p:restoredTop sz="94613"/>
  </p:normalViewPr>
  <p:slideViewPr>
    <p:cSldViewPr snapToGrid="0" snapToObjects="1" showGuides="1">
      <p:cViewPr varScale="1">
        <p:scale>
          <a:sx n="70" d="100"/>
          <a:sy n="70" d="100"/>
        </p:scale>
        <p:origin x="780" y="72"/>
      </p:cViewPr>
      <p:guideLst>
        <p:guide orient="horz" pos="1525"/>
        <p:guide pos="3840"/>
        <p:guide orient="horz" pos="2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5348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5348"/>
          </a:xfrm>
          <a:prstGeom prst="rect">
            <a:avLst/>
          </a:prstGeom>
        </p:spPr>
        <p:txBody>
          <a:bodyPr vert="horz" lIns="95254" tIns="47627" rIns="95254" bIns="47627" rtlCol="0"/>
          <a:lstStyle>
            <a:lvl1pPr algn="r">
              <a:defRPr sz="1300"/>
            </a:lvl1pPr>
          </a:lstStyle>
          <a:p>
            <a:fld id="{F43ED8F3-D855-A644-94A7-F01B6E0FCE78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54" tIns="47627" rIns="95254" bIns="47627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5254" tIns="47627" rIns="95254" bIns="47627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60" cy="495346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60" cy="495346"/>
          </a:xfrm>
          <a:prstGeom prst="rect">
            <a:avLst/>
          </a:prstGeom>
        </p:spPr>
        <p:txBody>
          <a:bodyPr vert="horz" lIns="95254" tIns="47627" rIns="95254" bIns="47627" rtlCol="0" anchor="b"/>
          <a:lstStyle>
            <a:lvl1pPr algn="r">
              <a:defRPr sz="1300"/>
            </a:lvl1pPr>
          </a:lstStyle>
          <a:p>
            <a:fld id="{061D07DA-A193-2843-ADD0-F925C940D6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727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D07DA-A193-2843-ADD0-F925C940D61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120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D07DA-A193-2843-ADD0-F925C940D61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406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90408" y="929190"/>
            <a:ext cx="9217025" cy="1471108"/>
          </a:xfrm>
        </p:spPr>
        <p:txBody>
          <a:bodyPr anchor="t">
            <a:normAutofit/>
          </a:bodyPr>
          <a:lstStyle>
            <a:lvl1pPr algn="just">
              <a:defRPr sz="40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79650" y="2525816"/>
            <a:ext cx="9227783" cy="669206"/>
          </a:xfrm>
        </p:spPr>
        <p:txBody>
          <a:bodyPr/>
          <a:lstStyle>
            <a:lvl1pPr marL="0" indent="0" algn="just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33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80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96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just"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>
                <a:solidFill>
                  <a:schemeClr val="tx1"/>
                </a:solidFill>
              </a:defRPr>
            </a:lvl1pPr>
            <a:lvl2pPr algn="just">
              <a:defRPr>
                <a:solidFill>
                  <a:schemeClr val="tx1"/>
                </a:solidFill>
              </a:defRPr>
            </a:lvl2pPr>
            <a:lvl3pPr algn="just">
              <a:defRPr>
                <a:solidFill>
                  <a:schemeClr val="tx1"/>
                </a:solidFill>
              </a:defRPr>
            </a:lvl3pPr>
            <a:lvl4pPr algn="just">
              <a:defRPr>
                <a:solidFill>
                  <a:schemeClr val="tx1"/>
                </a:solidFill>
              </a:defRPr>
            </a:lvl4pPr>
            <a:lvl5pPr algn="just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38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06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76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82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69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933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38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0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291380" y="365125"/>
            <a:ext cx="9219302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91380" y="1290918"/>
            <a:ext cx="9219302" cy="4886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53475" y="637091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tint val="7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</a:lstStyle>
          <a:p>
            <a:fld id="{50D44BE0-F79C-FC49-BD4E-0AB3E15244A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2140772" cy="6858000"/>
          </a:xfrm>
          <a:prstGeom prst="rect">
            <a:avLst/>
          </a:prstGeom>
          <a:solidFill>
            <a:srgbClr val="AE1E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2140773" y="914400"/>
            <a:ext cx="3571538" cy="0"/>
          </a:xfrm>
          <a:prstGeom prst="line">
            <a:avLst/>
          </a:prstGeom>
          <a:ln w="19050">
            <a:solidFill>
              <a:srgbClr val="AE1E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0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just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Helvetica Neue" charset="0"/>
          <a:ea typeface="Helvetica Neue" charset="0"/>
          <a:cs typeface="Helvetica Neue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Clr>
          <a:srgbClr val="AE1E15"/>
        </a:buClr>
        <a:buFont typeface="Wingdings" charset="2"/>
        <a:buChar char="§"/>
        <a:defRPr sz="2000" b="0" i="0" kern="1200">
          <a:solidFill>
            <a:schemeClr val="tx1"/>
          </a:solidFill>
          <a:latin typeface="Helvetica Neue Light" charset="0"/>
          <a:ea typeface="Helvetica Neue Light" charset="0"/>
          <a:cs typeface="Helvetica Neue Light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Neue Light" charset="0"/>
          <a:ea typeface="Helvetica Neue Light" charset="0"/>
          <a:cs typeface="Helvetica Neue Light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600" b="0" i="0" kern="1200">
          <a:solidFill>
            <a:schemeClr val="tx1"/>
          </a:solidFill>
          <a:latin typeface="Helvetica Neue Light" charset="0"/>
          <a:ea typeface="Helvetica Neue Light" charset="0"/>
          <a:cs typeface="Helvetica Neue Light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b="0" i="0" kern="1200">
          <a:solidFill>
            <a:schemeClr val="tx1"/>
          </a:solidFill>
          <a:latin typeface="Helvetica Neue Light" charset="0"/>
          <a:ea typeface="Helvetica Neue Light" charset="0"/>
          <a:cs typeface="Helvetica Neue Light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b="0" i="0" kern="1200">
          <a:solidFill>
            <a:schemeClr val="tx1"/>
          </a:solidFill>
          <a:latin typeface="Helvetica Neue Light" charset="0"/>
          <a:ea typeface="Helvetica Neue Light" charset="0"/>
          <a:cs typeface="Helvetica Neue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1436">
          <p15:clr>
            <a:srgbClr val="F26B43"/>
          </p15:clr>
        </p15:guide>
        <p15:guide id="3" pos="4339">
          <p15:clr>
            <a:srgbClr val="F26B43"/>
          </p15:clr>
        </p15:guide>
        <p15:guide id="4" pos="72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79650" y="2700628"/>
            <a:ext cx="9217025" cy="1471108"/>
          </a:xfrm>
        </p:spPr>
        <p:txBody>
          <a:bodyPr anchor="ctr">
            <a:normAutofit/>
          </a:bodyPr>
          <a:lstStyle/>
          <a:p>
            <a:pPr algn="l"/>
            <a:r>
              <a:rPr lang="fr-FR" sz="3600" dirty="0" smtClean="0"/>
              <a:t>Simplifier les parcours de vie </a:t>
            </a:r>
            <a:br>
              <a:rPr lang="fr-FR" sz="3600" dirty="0" smtClean="0"/>
            </a:br>
            <a:r>
              <a:rPr lang="fr-FR" sz="3600" dirty="0" smtClean="0"/>
              <a:t>des personnes en situation de handicap.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79650" y="3911907"/>
            <a:ext cx="9227783" cy="669206"/>
          </a:xfrm>
        </p:spPr>
        <p:txBody>
          <a:bodyPr anchor="ctr">
            <a:normAutofit/>
          </a:bodyPr>
          <a:lstStyle/>
          <a:p>
            <a:r>
              <a:rPr lang="fr-FR" sz="1800" dirty="0"/>
              <a:t>Mission confiée par le Premier ministre à Adrien TAQUET et Jean-François </a:t>
            </a:r>
            <a:r>
              <a:rPr lang="fr-FR" sz="1800" dirty="0" smtClean="0"/>
              <a:t>SERRES.</a:t>
            </a:r>
            <a:endParaRPr lang="fr-FR" sz="1800" dirty="0"/>
          </a:p>
        </p:txBody>
      </p:sp>
      <p:sp>
        <p:nvSpPr>
          <p:cNvPr id="4" name="ZoneTexte 3"/>
          <p:cNvSpPr txBox="1"/>
          <p:nvPr/>
        </p:nvSpPr>
        <p:spPr>
          <a:xfrm>
            <a:off x="292608" y="6263640"/>
            <a:ext cx="150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le 8 janvier 2018.</a:t>
            </a:r>
            <a:endParaRPr lang="fr-F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79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Phasage.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10</a:t>
            </a:fld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291380" y="146305"/>
            <a:ext cx="9219302" cy="768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just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</a:lstStyle>
          <a:p>
            <a:pPr algn="l"/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9" name="Espace réservé du numéro de diapositive 1"/>
          <p:cNvSpPr txBox="1">
            <a:spLocks/>
          </p:cNvSpPr>
          <p:nvPr/>
        </p:nvSpPr>
        <p:spPr>
          <a:xfrm>
            <a:off x="8753475" y="637091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000" b="0" i="0" kern="1200">
                <a:solidFill>
                  <a:schemeClr val="tx1">
                    <a:tint val="7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0D44BE0-F79C-FC49-BD4E-0AB3E15244A6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10" name="Flèche vers la droite 6"/>
          <p:cNvSpPr/>
          <p:nvPr/>
        </p:nvSpPr>
        <p:spPr>
          <a:xfrm>
            <a:off x="2291380" y="914401"/>
            <a:ext cx="9375902" cy="1133855"/>
          </a:xfrm>
          <a:prstGeom prst="rightArrow">
            <a:avLst>
              <a:gd name="adj1" fmla="val 50000"/>
              <a:gd name="adj2" fmla="val 35396"/>
            </a:avLst>
          </a:prstGeom>
          <a:solidFill>
            <a:srgbClr val="AE1E15"/>
          </a:solidFill>
          <a:ln>
            <a:solidFill>
              <a:srgbClr val="AE1E15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457146" y="1350523"/>
            <a:ext cx="15327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Novembre-Décembre</a:t>
            </a:r>
            <a:endParaRPr lang="fr-FR" sz="1100" dirty="0">
              <a:solidFill>
                <a:schemeClr val="bg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65843" y="1350523"/>
            <a:ext cx="6367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Janvier</a:t>
            </a:r>
            <a:endParaRPr lang="fr-FR" sz="1100" dirty="0">
              <a:solidFill>
                <a:schemeClr val="bg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462551" y="1350523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Février</a:t>
            </a:r>
            <a:endParaRPr lang="fr-FR" sz="1100" dirty="0">
              <a:solidFill>
                <a:schemeClr val="bg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228332" y="1350523"/>
            <a:ext cx="5004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Mars</a:t>
            </a:r>
            <a:endParaRPr lang="fr-FR" sz="1100" dirty="0">
              <a:solidFill>
                <a:schemeClr val="bg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9893141" y="1337928"/>
            <a:ext cx="4571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Avril</a:t>
            </a:r>
            <a:endParaRPr lang="fr-FR" sz="1100" dirty="0">
              <a:solidFill>
                <a:schemeClr val="bg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6" name="Espace réservé du contenu 2"/>
          <p:cNvSpPr>
            <a:spLocks noGrp="1"/>
          </p:cNvSpPr>
          <p:nvPr>
            <p:ph idx="1"/>
          </p:nvPr>
        </p:nvSpPr>
        <p:spPr>
          <a:xfrm>
            <a:off x="9672265" y="5968147"/>
            <a:ext cx="1216274" cy="475488"/>
          </a:xfrm>
        </p:spPr>
        <p:txBody>
          <a:bodyPr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Rendu Rapport et recommandations</a:t>
            </a:r>
          </a:p>
        </p:txBody>
      </p:sp>
      <p:cxnSp>
        <p:nvCxnSpPr>
          <p:cNvPr id="17" name="Connecteur droit 16"/>
          <p:cNvCxnSpPr/>
          <p:nvPr/>
        </p:nvCxnSpPr>
        <p:spPr>
          <a:xfrm flipH="1">
            <a:off x="10781129" y="2630333"/>
            <a:ext cx="1" cy="3318385"/>
          </a:xfrm>
          <a:prstGeom prst="line">
            <a:avLst/>
          </a:prstGeom>
          <a:ln>
            <a:solidFill>
              <a:srgbClr val="AE1E15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2251030" y="2487666"/>
            <a:ext cx="1845191" cy="1311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i="1" dirty="0" smtClean="0">
                <a:latin typeface="Helvetica Neue" charset="0"/>
                <a:ea typeface="Helvetica Neue" charset="0"/>
                <a:cs typeface="Helvetica Neue" charset="0"/>
              </a:rPr>
              <a:t>17 novembre 2017 : Lettre de mission du Premier ministre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endParaRPr lang="fr-FR" sz="10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endParaRPr lang="fr-FR" sz="1000" dirty="0"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Etudes documentaires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Bornage politique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dirty="0" err="1" smtClean="0">
                <a:latin typeface="Helvetica Neue" charset="0"/>
                <a:ea typeface="Helvetica Neue" charset="0"/>
                <a:cs typeface="Helvetica Neue" charset="0"/>
              </a:rPr>
              <a:t>Framing</a:t>
            </a: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 périmètre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Constitution équipes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Définition méthode</a:t>
            </a:r>
            <a:endParaRPr lang="fr-FR" sz="10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9291388" y="5555386"/>
            <a:ext cx="1597151" cy="47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Rédaction Rapport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Derniers arbitrages</a:t>
            </a:r>
            <a:endParaRPr lang="fr-FR" sz="10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4235955" y="2973908"/>
            <a:ext cx="1878625" cy="544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endParaRPr lang="fr-FR" sz="10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Auditions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endParaRPr lang="fr-FR" sz="10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Entretiens individuels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endParaRPr lang="fr-FR" sz="10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6248964" y="3265852"/>
            <a:ext cx="1597151" cy="287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Immersions</a:t>
            </a:r>
            <a:endParaRPr lang="fr-FR" sz="10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8478561" y="4895044"/>
            <a:ext cx="1671279" cy="287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Ateliers de </a:t>
            </a:r>
            <a:r>
              <a:rPr lang="fr-FR" sz="1000" dirty="0" err="1" smtClean="0">
                <a:latin typeface="Helvetica Neue" charset="0"/>
                <a:ea typeface="Helvetica Neue" charset="0"/>
                <a:cs typeface="Helvetica Neue" charset="0"/>
              </a:rPr>
              <a:t>co</a:t>
            </a: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-construction de solutions / </a:t>
            </a:r>
            <a:r>
              <a:rPr lang="fr-FR" sz="1000" dirty="0" err="1" smtClean="0">
                <a:latin typeface="Helvetica Neue" charset="0"/>
                <a:ea typeface="Helvetica Neue" charset="0"/>
                <a:cs typeface="Helvetica Neue" charset="0"/>
              </a:rPr>
              <a:t>Hackathon</a:t>
            </a:r>
            <a:endParaRPr lang="fr-FR" sz="10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6836992" y="4129739"/>
            <a:ext cx="2266239" cy="387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Consultation online des personnes en situation de handicap et de leurs aidants</a:t>
            </a:r>
            <a:endParaRPr lang="fr-FR" sz="10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1019120" y="1343859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Mai</a:t>
            </a:r>
            <a:endParaRPr lang="fr-FR" sz="1100" dirty="0">
              <a:solidFill>
                <a:schemeClr val="bg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10635407" y="4909877"/>
            <a:ext cx="1597151" cy="47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dirty="0" smtClean="0">
                <a:latin typeface="Helvetica Neue" charset="0"/>
                <a:ea typeface="Helvetica Neue" charset="0"/>
                <a:cs typeface="Helvetica Neue" charset="0"/>
              </a:rPr>
              <a:t>CNH</a:t>
            </a:r>
            <a:endParaRPr lang="fr-FR" sz="10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33" name="Image 32"/>
          <p:cNvPicPr/>
          <p:nvPr/>
        </p:nvPicPr>
        <p:blipFill rotWithShape="1">
          <a:blip r:embed="rId2"/>
          <a:srcRect l="30460" t="34837" r="68085" b="62748"/>
          <a:stretch/>
        </p:blipFill>
        <p:spPr bwMode="auto">
          <a:xfrm>
            <a:off x="2226927" y="2591602"/>
            <a:ext cx="128905" cy="1206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4" name="Image 33"/>
          <p:cNvPicPr/>
          <p:nvPr/>
        </p:nvPicPr>
        <p:blipFill rotWithShape="1">
          <a:blip r:embed="rId2"/>
          <a:srcRect l="30460" t="34837" r="68085" b="62748"/>
          <a:stretch/>
        </p:blipFill>
        <p:spPr bwMode="auto">
          <a:xfrm>
            <a:off x="11160813" y="5067448"/>
            <a:ext cx="128905" cy="1206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5" name="Espace réservé du contenu 2"/>
          <p:cNvSpPr txBox="1">
            <a:spLocks/>
          </p:cNvSpPr>
          <p:nvPr/>
        </p:nvSpPr>
        <p:spPr>
          <a:xfrm>
            <a:off x="4890260" y="1903034"/>
            <a:ext cx="1878625" cy="2750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b="1" smtClean="0">
                <a:solidFill>
                  <a:srgbClr val="AE1E15"/>
                </a:solidFill>
                <a:latin typeface="Helvetica Neue" charset="0"/>
                <a:ea typeface="Helvetica Neue" charset="0"/>
                <a:cs typeface="Helvetica Neue" charset="0"/>
              </a:rPr>
              <a:t>DIAGNOSTIC</a:t>
            </a:r>
            <a:endParaRPr lang="fr-FR" sz="1000" b="1" dirty="0" smtClean="0">
              <a:solidFill>
                <a:srgbClr val="AE1E15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6599936" y="2780866"/>
            <a:ext cx="1878625" cy="544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endParaRPr lang="fr-FR" sz="10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endParaRPr lang="fr-FR" sz="10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6" name="Double flèche horizontale 5"/>
          <p:cNvSpPr/>
          <p:nvPr/>
        </p:nvSpPr>
        <p:spPr>
          <a:xfrm>
            <a:off x="2440200" y="2165363"/>
            <a:ext cx="1466850" cy="332994"/>
          </a:xfrm>
          <a:prstGeom prst="leftRightArrow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Double flèche horizontale 36"/>
          <p:cNvSpPr/>
          <p:nvPr/>
        </p:nvSpPr>
        <p:spPr>
          <a:xfrm>
            <a:off x="4441843" y="2554555"/>
            <a:ext cx="1466850" cy="332994"/>
          </a:xfrm>
          <a:prstGeom prst="leftRightArrow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Double flèche horizontale 37"/>
          <p:cNvSpPr/>
          <p:nvPr/>
        </p:nvSpPr>
        <p:spPr>
          <a:xfrm>
            <a:off x="6248964" y="2936495"/>
            <a:ext cx="1466850" cy="332994"/>
          </a:xfrm>
          <a:prstGeom prst="leftRightArrow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7075219" y="1903034"/>
            <a:ext cx="1878625" cy="3820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b="1" dirty="0" smtClean="0">
                <a:solidFill>
                  <a:srgbClr val="AE1E15"/>
                </a:solidFill>
                <a:latin typeface="Helvetica Neue" charset="0"/>
                <a:ea typeface="Helvetica Neue" charset="0"/>
                <a:cs typeface="Helvetica Neue" charset="0"/>
              </a:rPr>
              <a:t>CO-CONSTRUCTION </a:t>
            </a:r>
            <a:br>
              <a:rPr lang="fr-FR" sz="1000" b="1" dirty="0" smtClean="0">
                <a:solidFill>
                  <a:srgbClr val="AE1E15"/>
                </a:solidFill>
                <a:latin typeface="Helvetica Neue" charset="0"/>
                <a:ea typeface="Helvetica Neue" charset="0"/>
                <a:cs typeface="Helvetica Neue" charset="0"/>
              </a:rPr>
            </a:br>
            <a:r>
              <a:rPr lang="fr-FR" sz="1000" b="1" dirty="0" smtClean="0">
                <a:solidFill>
                  <a:srgbClr val="AE1E15"/>
                </a:solidFill>
                <a:latin typeface="Helvetica Neue" charset="0"/>
                <a:ea typeface="Helvetica Neue" charset="0"/>
                <a:cs typeface="Helvetica Neue" charset="0"/>
              </a:rPr>
              <a:t>DES SOLUTIONS 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2278697" y="1903034"/>
            <a:ext cx="1878625" cy="2491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b="1" smtClean="0">
                <a:solidFill>
                  <a:srgbClr val="AE1E15"/>
                </a:solidFill>
                <a:latin typeface="Helvetica Neue" charset="0"/>
                <a:ea typeface="Helvetica Neue" charset="0"/>
                <a:cs typeface="Helvetica Neue" charset="0"/>
              </a:rPr>
              <a:t>CADRAGE</a:t>
            </a:r>
            <a:endParaRPr lang="fr-FR" sz="1000" b="1" dirty="0" smtClean="0">
              <a:solidFill>
                <a:srgbClr val="AE1E15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1" name="Double flèche horizontale 40"/>
          <p:cNvSpPr/>
          <p:nvPr/>
        </p:nvSpPr>
        <p:spPr>
          <a:xfrm>
            <a:off x="6944810" y="3749685"/>
            <a:ext cx="1694269" cy="332994"/>
          </a:xfrm>
          <a:prstGeom prst="leftRightArrow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Double flèche horizontale 41"/>
          <p:cNvSpPr/>
          <p:nvPr/>
        </p:nvSpPr>
        <p:spPr>
          <a:xfrm>
            <a:off x="8478561" y="4498515"/>
            <a:ext cx="1466850" cy="332994"/>
          </a:xfrm>
          <a:prstGeom prst="leftRightArrow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Double flèche horizontale 43"/>
          <p:cNvSpPr/>
          <p:nvPr/>
        </p:nvSpPr>
        <p:spPr>
          <a:xfrm>
            <a:off x="9249129" y="5247794"/>
            <a:ext cx="1466850" cy="332994"/>
          </a:xfrm>
          <a:prstGeom prst="leftRightArrow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9260178" y="1903034"/>
            <a:ext cx="1878625" cy="2750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0"/>
              </a:spcBef>
              <a:buClrTx/>
              <a:buFontTx/>
              <a:buNone/>
            </a:pPr>
            <a:r>
              <a:rPr lang="fr-FR" sz="1000" b="1" dirty="0" smtClean="0">
                <a:solidFill>
                  <a:srgbClr val="AE1E15"/>
                </a:solidFill>
                <a:latin typeface="Helvetica Neue" charset="0"/>
                <a:ea typeface="Helvetica Neue" charset="0"/>
                <a:cs typeface="Helvetica Neue" charset="0"/>
              </a:rPr>
              <a:t>PRÉCONNISATIONS</a:t>
            </a:r>
          </a:p>
        </p:txBody>
      </p:sp>
    </p:spTree>
    <p:extLst>
      <p:ext uri="{BB962C8B-B14F-4D97-AF65-F5344CB8AC3E}">
        <p14:creationId xmlns:p14="http://schemas.microsoft.com/office/powerpoint/2010/main" val="1723279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dirty="0" smtClean="0"/>
              <a:t>Merci.</a:t>
            </a:r>
            <a:endParaRPr lang="fr-FR" dirty="0" smtClean="0">
              <a:sym typeface="Wingdings" panose="05000000000000000000" pitchFamily="2" charset="2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66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91380" y="146305"/>
            <a:ext cx="9219302" cy="768096"/>
          </a:xfrm>
        </p:spPr>
        <p:txBody>
          <a:bodyPr>
            <a:normAutofit/>
          </a:bodyPr>
          <a:lstStyle/>
          <a:p>
            <a:pPr algn="l"/>
            <a:r>
              <a:rPr lang="fr-FR" sz="2000" dirty="0" smtClean="0"/>
              <a:t>La lettre de mission du Premier ministre : </a:t>
            </a:r>
            <a:br>
              <a:rPr lang="fr-FR" sz="2000" dirty="0" smtClean="0"/>
            </a:br>
            <a:r>
              <a:rPr lang="fr-FR" sz="2000" dirty="0" smtClean="0"/>
              <a:t>principales dispositions.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91380" y="1290918"/>
            <a:ext cx="9219302" cy="5280570"/>
          </a:xfrm>
        </p:spPr>
        <p:txBody>
          <a:bodyPr>
            <a:noAutofit/>
          </a:bodyPr>
          <a:lstStyle/>
          <a:p>
            <a:r>
              <a:rPr lang="fr-FR" sz="1600" dirty="0" smtClean="0">
                <a:solidFill>
                  <a:srgbClr val="AE1E15"/>
                </a:solidFill>
                <a:latin typeface="Helvetica Neue"/>
              </a:rPr>
              <a:t>Des mesures de simplification administrative au bénéfice : </a:t>
            </a:r>
          </a:p>
          <a:p>
            <a:pPr marL="722313" indent="-273050">
              <a:buFont typeface="Arial" panose="020B0604020202020204" pitchFamily="34" charset="0"/>
              <a:buChar char="•"/>
            </a:pPr>
            <a:r>
              <a:rPr lang="fr-FR" sz="1400" dirty="0">
                <a:latin typeface="Helvetica Neue"/>
              </a:rPr>
              <a:t>d</a:t>
            </a:r>
            <a:r>
              <a:rPr lang="fr-FR" sz="1400" dirty="0" smtClean="0">
                <a:latin typeface="Helvetica Neue"/>
              </a:rPr>
              <a:t>es personnes en situation de handicap;</a:t>
            </a:r>
          </a:p>
          <a:p>
            <a:pPr marL="722313" indent="-273050">
              <a:buFont typeface="Arial" panose="020B0604020202020204" pitchFamily="34" charset="0"/>
              <a:buChar char="•"/>
            </a:pPr>
            <a:r>
              <a:rPr lang="fr-FR" sz="1400" dirty="0">
                <a:latin typeface="Helvetica Neue"/>
              </a:rPr>
              <a:t>e</a:t>
            </a:r>
            <a:r>
              <a:rPr lang="fr-FR" sz="1400" dirty="0" smtClean="0">
                <a:latin typeface="Helvetica Neue"/>
              </a:rPr>
              <a:t>t de leurs proches.</a:t>
            </a:r>
          </a:p>
          <a:p>
            <a:pPr marL="722313" indent="-273050">
              <a:buFont typeface="Arial" panose="020B0604020202020204" pitchFamily="34" charset="0"/>
              <a:buChar char="•"/>
            </a:pPr>
            <a:endParaRPr lang="fr-FR" sz="1600" dirty="0" smtClean="0">
              <a:latin typeface="Helvetica Neue"/>
            </a:endParaRPr>
          </a:p>
          <a:p>
            <a:r>
              <a:rPr lang="fr-FR" sz="1600" dirty="0" smtClean="0">
                <a:solidFill>
                  <a:srgbClr val="AE1E15"/>
                </a:solidFill>
                <a:latin typeface="Helvetica Neue"/>
              </a:rPr>
              <a:t>Pour transformer la relation administrative au profit d’une relation de confiance.</a:t>
            </a:r>
          </a:p>
          <a:p>
            <a:pPr marL="723900" indent="-279400">
              <a:buFont typeface="Arial" panose="020B0604020202020204" pitchFamily="34" charset="0"/>
              <a:buChar char="•"/>
            </a:pPr>
            <a:r>
              <a:rPr lang="fr-FR" sz="1400" dirty="0">
                <a:latin typeface="Helvetica Neue"/>
              </a:rPr>
              <a:t>Une filiation avec le projet de loi pour un Etat au service d’une Société de confiance.</a:t>
            </a:r>
          </a:p>
          <a:p>
            <a:endParaRPr lang="fr-FR" sz="1600" dirty="0">
              <a:latin typeface="Helvetica Neue"/>
            </a:endParaRPr>
          </a:p>
          <a:p>
            <a:r>
              <a:rPr lang="fr-FR" sz="1600" dirty="0" smtClean="0">
                <a:solidFill>
                  <a:srgbClr val="AE1E15"/>
                </a:solidFill>
                <a:latin typeface="Helvetica Neue"/>
              </a:rPr>
              <a:t>3 champs de simplification :</a:t>
            </a:r>
          </a:p>
          <a:p>
            <a:endParaRPr lang="fr-FR" sz="1400" dirty="0" smtClean="0">
              <a:latin typeface="Helvetica Neue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fr-FR" sz="1400" b="1" dirty="0">
                <a:latin typeface="Helvetica Neue"/>
                <a:ea typeface="Helvetica Neue Medium" charset="0"/>
                <a:cs typeface="Helvetica Neue Medium" charset="0"/>
              </a:rPr>
              <a:t>Les formalités administratives </a:t>
            </a:r>
            <a:r>
              <a:rPr lang="fr-FR" sz="1400" dirty="0">
                <a:latin typeface="Helvetica Neue"/>
                <a:ea typeface="Helvetica Neue Medium" charset="0"/>
                <a:cs typeface="Helvetica Neue Medium" charset="0"/>
              </a:rPr>
              <a:t>en matière d’accès aux droits </a:t>
            </a:r>
            <a:r>
              <a:rPr lang="fr-FR" sz="1400" dirty="0">
                <a:latin typeface="Helvetica Neue"/>
              </a:rPr>
              <a:t>et à un accompagnement adapté, notamment d’accès à la scolarité, aux études supérieures, à l’emploi.</a:t>
            </a:r>
          </a:p>
          <a:p>
            <a:pPr marL="800100" lvl="1" indent="-342900">
              <a:buFont typeface="+mj-lt"/>
              <a:buAutoNum type="arabicPeriod"/>
            </a:pPr>
            <a:endParaRPr lang="fr-FR" sz="1400" dirty="0">
              <a:latin typeface="Helvetica Neue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fr-FR" sz="1400" b="1" dirty="0">
                <a:latin typeface="Helvetica Neue"/>
                <a:ea typeface="Helvetica Neue Medium" charset="0"/>
                <a:cs typeface="Helvetica Neue Medium" charset="0"/>
              </a:rPr>
              <a:t>Les complexités </a:t>
            </a:r>
            <a:r>
              <a:rPr lang="fr-FR" sz="1400" b="1" dirty="0" smtClean="0">
                <a:latin typeface="Helvetica Neue"/>
                <a:ea typeface="Helvetica Neue Medium" charset="0"/>
                <a:cs typeface="Helvetica Neue Medium" charset="0"/>
              </a:rPr>
              <a:t>normatives</a:t>
            </a:r>
            <a:r>
              <a:rPr lang="fr-FR" sz="1400" dirty="0" smtClean="0">
                <a:latin typeface="Helvetica Neue"/>
              </a:rPr>
              <a:t>, </a:t>
            </a:r>
            <a:r>
              <a:rPr lang="fr-FR" sz="1400" dirty="0">
                <a:latin typeface="Helvetica Neue"/>
              </a:rPr>
              <a:t>i.e. les conditions posées pour l’accès aux droits et aux dispositif publics.</a:t>
            </a:r>
          </a:p>
          <a:p>
            <a:pPr marL="800100" lvl="1" indent="-342900">
              <a:buFont typeface="+mj-lt"/>
              <a:buAutoNum type="arabicPeriod"/>
            </a:pPr>
            <a:endParaRPr lang="fr-FR" sz="1400" dirty="0">
              <a:latin typeface="Helvetica Neue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fr-FR" sz="1400" b="1" dirty="0">
                <a:latin typeface="Helvetica Neue"/>
              </a:rPr>
              <a:t>L’accompagnement des personnes</a:t>
            </a:r>
            <a:r>
              <a:rPr lang="fr-FR" sz="1400" dirty="0">
                <a:latin typeface="Helvetica Neue"/>
              </a:rPr>
              <a:t>, notamment </a:t>
            </a:r>
            <a:r>
              <a:rPr lang="fr-FR" sz="1400" dirty="0">
                <a:latin typeface="Helvetica Neue"/>
                <a:ea typeface="Helvetica Neue Medium" charset="0"/>
                <a:cs typeface="Helvetica Neue Medium" charset="0"/>
              </a:rPr>
              <a:t>les modalités selon lesquelles les nombreux intervenants se coordonnent dans les </a:t>
            </a:r>
            <a:r>
              <a:rPr lang="fr-FR" sz="1400" dirty="0" smtClean="0">
                <a:latin typeface="Helvetica Neue"/>
                <a:ea typeface="Helvetica Neue Medium" charset="0"/>
                <a:cs typeface="Helvetica Neue Medium" charset="0"/>
              </a:rPr>
              <a:t>territoires</a:t>
            </a:r>
            <a:r>
              <a:rPr lang="fr-FR" sz="1400" dirty="0" smtClean="0">
                <a:latin typeface="Helvetica Neue"/>
              </a:rPr>
              <a:t>.</a:t>
            </a:r>
          </a:p>
          <a:p>
            <a:pPr marL="800100" lvl="1" indent="-342900">
              <a:buFont typeface="+mj-lt"/>
              <a:buAutoNum type="arabicPeriod"/>
            </a:pPr>
            <a:endParaRPr lang="fr-FR" sz="1400" dirty="0" smtClean="0">
              <a:latin typeface="Helvetica Neue"/>
            </a:endParaRPr>
          </a:p>
          <a:p>
            <a:pPr marL="265113" lvl="1" indent="-265113">
              <a:buFont typeface="Wingdings" panose="05000000000000000000" pitchFamily="2" charset="2"/>
              <a:buChar char="§"/>
            </a:pPr>
            <a:r>
              <a:rPr lang="fr-FR" sz="1600" dirty="0" smtClean="0">
                <a:solidFill>
                  <a:srgbClr val="AE1E15"/>
                </a:solidFill>
                <a:latin typeface="Helvetica Neue"/>
              </a:rPr>
              <a:t>Conclusions de la mission : fin avril 2018.</a:t>
            </a:r>
            <a:endParaRPr lang="fr-FR" sz="1400" dirty="0">
              <a:latin typeface="Helvetica Neue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950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91380" y="146305"/>
            <a:ext cx="9219302" cy="768096"/>
          </a:xfrm>
        </p:spPr>
        <p:txBody>
          <a:bodyPr>
            <a:normAutofit/>
          </a:bodyPr>
          <a:lstStyle/>
          <a:p>
            <a:pPr algn="l"/>
            <a:r>
              <a:rPr lang="fr-FR" sz="2000" dirty="0" smtClean="0"/>
              <a:t>Un binôme pour mener à bien cette mission.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91380" y="1290918"/>
            <a:ext cx="9219302" cy="5280570"/>
          </a:xfrm>
        </p:spPr>
        <p:txBody>
          <a:bodyPr>
            <a:normAutofit/>
          </a:bodyPr>
          <a:lstStyle/>
          <a:p>
            <a:pPr marL="265113" indent="0">
              <a:buNone/>
            </a:pPr>
            <a:r>
              <a:rPr lang="fr-FR" sz="1800" b="1" dirty="0" smtClean="0"/>
              <a:t>Adrien TAQUET, Député des Hauts-de-Seine.</a:t>
            </a:r>
          </a:p>
          <a:p>
            <a:pPr marL="265113" indent="0">
              <a:buNone/>
            </a:pPr>
            <a:r>
              <a:rPr lang="fr-FR" sz="1400" dirty="0" smtClean="0"/>
              <a:t>Né en 1977, diplômé de l’IEP de Paris, de l’Université Paris Nanterre (Maîtrise de Droit international public) et de l’Ecole doctorale de Sciences-Po (DEA en Sociologie politique). Après avoir occupé les fonctions de Directeur associé et de Directeur général de différentes agences du groupe Havas, il </a:t>
            </a:r>
            <a:r>
              <a:rPr lang="fr-FR" sz="1400" dirty="0" err="1" smtClean="0"/>
              <a:t>co-fonde</a:t>
            </a:r>
            <a:r>
              <a:rPr lang="fr-FR" sz="1400" dirty="0" smtClean="0"/>
              <a:t> en 2012 l’agence de publicité Jésus et Gabriel. Il est élu le 18 juin 2017 Député de la 2</a:t>
            </a:r>
            <a:r>
              <a:rPr lang="fr-FR" sz="1400" baseline="30000" dirty="0" smtClean="0"/>
              <a:t>e</a:t>
            </a:r>
            <a:r>
              <a:rPr lang="fr-FR" sz="1400" dirty="0" smtClean="0"/>
              <a:t> circonscription des Hauts-de-Seine. Il siège à la Commission des affaires sociales, ainsi qu’au Comité de pilotage du 4</a:t>
            </a:r>
            <a:r>
              <a:rPr lang="fr-FR" sz="1400" baseline="30000" dirty="0" smtClean="0"/>
              <a:t>e</a:t>
            </a:r>
            <a:r>
              <a:rPr lang="fr-FR" sz="1400" dirty="0" smtClean="0"/>
              <a:t> Plan Autisme. Il est également membre de l’Assemblée Parlementaire du Conseil de l’Europe.</a:t>
            </a:r>
          </a:p>
          <a:p>
            <a:pPr marL="265113" indent="0">
              <a:buNone/>
            </a:pPr>
            <a:endParaRPr lang="fr-FR" sz="1400" dirty="0" smtClean="0"/>
          </a:p>
          <a:p>
            <a:pPr marL="265113" indent="0">
              <a:buNone/>
            </a:pPr>
            <a:r>
              <a:rPr lang="fr-FR" sz="1800" b="1" dirty="0" smtClean="0"/>
              <a:t>Jean-François SERRES, membre du CESE et référent national du Mouvement </a:t>
            </a:r>
            <a:r>
              <a:rPr lang="fr-FR" sz="1800" b="1" dirty="0" err="1" smtClean="0"/>
              <a:t>Monalisa</a:t>
            </a:r>
            <a:r>
              <a:rPr lang="fr-FR" sz="1800" b="1" dirty="0" smtClean="0"/>
              <a:t>.</a:t>
            </a:r>
          </a:p>
          <a:p>
            <a:pPr marL="265113" indent="0">
              <a:buNone/>
            </a:pPr>
            <a:r>
              <a:rPr lang="fr-FR" sz="1400" dirty="0" smtClean="0"/>
              <a:t>59 ans, engagé dans le secteur associatif et l’action sociale. Après 8 ans au sein d’Emmaüs Habitat (1995-2003), il devient Délégué général des Petits Frères des Pauvres jusqu’en juin 2016. Il est à l’origine de </a:t>
            </a:r>
            <a:r>
              <a:rPr lang="fr-FR" sz="1400" dirty="0" err="1" smtClean="0"/>
              <a:t>Monalisa</a:t>
            </a:r>
            <a:r>
              <a:rPr lang="fr-FR" sz="1400" dirty="0" smtClean="0"/>
              <a:t>, la « mobilisation nationale contre l’isolement social des personnes âgées ». Il est Vice-président du Mouvement Associatif et y représente l’UNIOPSS (Union Nationale Interfédérale des Œuvres et Organismes Privés Sanitaires et Sociaux). Au CESE (Conseil Economique, Social et Environnemental), il siège à la section des affaires sociales et de la santé ainsi qu’à la Délégation à la prospective et à l’évaluation des politiques publiques.</a:t>
            </a:r>
          </a:p>
          <a:p>
            <a:pPr marL="265113" indent="0">
              <a:buNone/>
            </a:pPr>
            <a:endParaRPr lang="fr-FR" sz="1400" dirty="0"/>
          </a:p>
          <a:p>
            <a:pPr marL="265113" indent="0">
              <a:buNone/>
            </a:pPr>
            <a:endParaRPr lang="fr-FR" sz="1400" dirty="0" smtClean="0"/>
          </a:p>
          <a:p>
            <a:pPr marL="265113" indent="0">
              <a:buNone/>
            </a:pPr>
            <a:r>
              <a:rPr lang="fr-FR" sz="1400" dirty="0" smtClean="0"/>
              <a:t>La </a:t>
            </a:r>
            <a:r>
              <a:rPr lang="fr-FR" sz="1400" b="1" dirty="0" smtClean="0"/>
              <a:t>Direction</a:t>
            </a:r>
            <a:r>
              <a:rPr lang="fr-FR" sz="1400" b="1" dirty="0"/>
              <a:t> </a:t>
            </a:r>
            <a:r>
              <a:rPr lang="fr-FR" sz="1400" b="1" dirty="0" smtClean="0"/>
              <a:t>Interministériel de la Transformation Publique (DITP) </a:t>
            </a:r>
            <a:r>
              <a:rPr lang="fr-FR" sz="1400" dirty="0" smtClean="0"/>
              <a:t>accompagne Adrien TAQUET et Jean-François SERRES dans la conduite de cette mission.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3</a:t>
            </a:fld>
            <a:endParaRPr lang="fr-FR" dirty="0"/>
          </a:p>
        </p:txBody>
      </p:sp>
      <p:pic>
        <p:nvPicPr>
          <p:cNvPr id="1030" name="Picture 6" descr="http://www.lecese.fr/sites/default/files/virtualia/mandature2015/jserres.png?1513963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" y="3351557"/>
            <a:ext cx="996696" cy="99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" y="1323883"/>
            <a:ext cx="996696" cy="99669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56010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91380" y="220162"/>
            <a:ext cx="9219302" cy="649634"/>
          </a:xfrm>
        </p:spPr>
        <p:txBody>
          <a:bodyPr>
            <a:noAutofit/>
          </a:bodyPr>
          <a:lstStyle/>
          <a:p>
            <a:pPr algn="l"/>
            <a:r>
              <a:rPr lang="fr-FR" sz="2000" dirty="0" smtClean="0"/>
              <a:t>La simplification dans le champ du handicap : </a:t>
            </a:r>
            <a:br>
              <a:rPr lang="fr-FR" sz="2000" dirty="0" smtClean="0"/>
            </a:br>
            <a:r>
              <a:rPr lang="fr-FR" sz="2000" dirty="0" smtClean="0"/>
              <a:t>un enjeu politique.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Il ne s’agit pas de mener une phase de simplification administrative de plus.</a:t>
            </a:r>
          </a:p>
          <a:p>
            <a:endParaRPr lang="fr-FR" dirty="0" smtClean="0"/>
          </a:p>
          <a:p>
            <a:r>
              <a:rPr lang="fr-FR" dirty="0" smtClean="0"/>
              <a:t>C’est avant tout un </a:t>
            </a:r>
            <a:r>
              <a:rPr lang="fr-FR" b="1" dirty="0" smtClean="0"/>
              <a:t>enjeu de confiance et de transparence.</a:t>
            </a:r>
          </a:p>
          <a:p>
            <a:pPr marL="787400" indent="-342900"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Un système global peu lisible; </a:t>
            </a:r>
          </a:p>
          <a:p>
            <a:pPr marL="787400" indent="-342900"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Un système en silos;</a:t>
            </a:r>
          </a:p>
          <a:p>
            <a:pPr marL="787400" indent="-342900"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Une logique de justification et non de déclaration.</a:t>
            </a:r>
          </a:p>
          <a:p>
            <a:pPr marL="787400" indent="-342900">
              <a:buFont typeface="Wingdings" panose="05000000000000000000" pitchFamily="2" charset="2"/>
              <a:buChar char="à"/>
            </a:pPr>
            <a:endParaRPr lang="fr-FR" dirty="0" smtClean="0">
              <a:sym typeface="Wingdings" panose="05000000000000000000" pitchFamily="2" charset="2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95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91380" y="220162"/>
            <a:ext cx="9219302" cy="649634"/>
          </a:xfrm>
        </p:spPr>
        <p:txBody>
          <a:bodyPr>
            <a:noAutofit/>
          </a:bodyPr>
          <a:lstStyle/>
          <a:p>
            <a:pPr algn="l"/>
            <a:r>
              <a:rPr lang="fr-FR" sz="2000" dirty="0" smtClean="0"/>
              <a:t>La simplification dans le champ du handicap : </a:t>
            </a:r>
            <a:br>
              <a:rPr lang="fr-FR" sz="2000" dirty="0" smtClean="0"/>
            </a:br>
            <a:r>
              <a:rPr lang="fr-FR" sz="2000" dirty="0" smtClean="0"/>
              <a:t>un enjeu politique.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Il ne s’agit pas de mener une phase de simplification administrative de plus.</a:t>
            </a:r>
          </a:p>
          <a:p>
            <a:endParaRPr lang="fr-FR" dirty="0" smtClean="0">
              <a:sym typeface="Wingdings" panose="05000000000000000000" pitchFamily="2" charset="2"/>
            </a:endParaRP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fr-FR" dirty="0" smtClean="0">
                <a:sym typeface="Wingdings" panose="05000000000000000000" pitchFamily="2" charset="2"/>
              </a:rPr>
              <a:t>C’est plus encore un </a:t>
            </a:r>
            <a:r>
              <a:rPr lang="fr-FR" b="1" dirty="0" smtClean="0">
                <a:sym typeface="Wingdings" panose="05000000000000000000" pitchFamily="2" charset="2"/>
              </a:rPr>
              <a:t>enjeu d’égalité réelle</a:t>
            </a:r>
            <a:r>
              <a:rPr lang="fr-FR" dirty="0" smtClean="0">
                <a:sym typeface="Wingdings" panose="05000000000000000000" pitchFamily="2" charset="2"/>
              </a:rPr>
              <a:t>. </a:t>
            </a:r>
          </a:p>
          <a:p>
            <a:pPr marL="812800" indent="-368300"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Mettre fin aux inégalités socio-culturelles;</a:t>
            </a:r>
          </a:p>
          <a:p>
            <a:pPr marL="812800" indent="-368300"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Mettre fin aux inégalités territoriales.</a:t>
            </a:r>
          </a:p>
          <a:p>
            <a:pPr marL="812800" indent="-368300">
              <a:buFont typeface="Wingdings" panose="05000000000000000000" pitchFamily="2" charset="2"/>
              <a:buChar char="à"/>
            </a:pPr>
            <a:endParaRPr lang="fr-FR" dirty="0" smtClean="0">
              <a:sym typeface="Wingdings" panose="05000000000000000000" pitchFamily="2" charset="2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36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91380" y="220162"/>
            <a:ext cx="9219302" cy="649634"/>
          </a:xfrm>
        </p:spPr>
        <p:txBody>
          <a:bodyPr>
            <a:noAutofit/>
          </a:bodyPr>
          <a:lstStyle/>
          <a:p>
            <a:pPr algn="l"/>
            <a:r>
              <a:rPr lang="fr-FR" sz="2000" dirty="0" smtClean="0"/>
              <a:t>La simplification dans le champ du handicap : </a:t>
            </a:r>
            <a:br>
              <a:rPr lang="fr-FR" sz="2000" dirty="0" smtClean="0"/>
            </a:br>
            <a:r>
              <a:rPr lang="fr-FR" sz="2000" dirty="0" smtClean="0"/>
              <a:t>un enjeu politique.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Il ne s’agit pas de mener une phase de simplification administrative de plus.</a:t>
            </a:r>
          </a:p>
          <a:p>
            <a:endParaRPr lang="fr-FR" dirty="0" smtClean="0">
              <a:sym typeface="Wingdings" panose="05000000000000000000" pitchFamily="2" charset="2"/>
            </a:endParaRP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fr-FR" dirty="0" smtClean="0">
                <a:sym typeface="Wingdings" panose="05000000000000000000" pitchFamily="2" charset="2"/>
              </a:rPr>
              <a:t>C’est enfin un </a:t>
            </a:r>
            <a:r>
              <a:rPr lang="fr-FR" b="1" dirty="0" smtClean="0">
                <a:sym typeface="Wingdings" panose="05000000000000000000" pitchFamily="2" charset="2"/>
              </a:rPr>
              <a:t>enjeu de société. </a:t>
            </a:r>
          </a:p>
          <a:p>
            <a:pPr marL="812800" indent="-368300"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La simplification administrative doit être un levier </a:t>
            </a:r>
            <a:r>
              <a:rPr lang="fr-FR" b="1" dirty="0" smtClean="0">
                <a:sym typeface="Wingdings" panose="05000000000000000000" pitchFamily="2" charset="2"/>
              </a:rPr>
              <a:t>vers une société inclusive.</a:t>
            </a:r>
          </a:p>
          <a:p>
            <a:pPr marL="812800" indent="-368300"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Ce que nous faisons pour les personnes en situation de handicap, nous le faisons pour la société dans son ensemble.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96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Adopter une logique de parcours de vie.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800" dirty="0" smtClean="0"/>
              <a:t>En attachant une attention particulière aux moments de rupture, voulue ou subie.</a:t>
            </a:r>
            <a:endParaRPr lang="fr-FR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7</a:t>
            </a:fld>
            <a:endParaRPr lang="fr-FR"/>
          </a:p>
        </p:txBody>
      </p:sp>
      <p:sp>
        <p:nvSpPr>
          <p:cNvPr id="6" name="Flèche vers la droite 3"/>
          <p:cNvSpPr/>
          <p:nvPr/>
        </p:nvSpPr>
        <p:spPr>
          <a:xfrm>
            <a:off x="2291381" y="3205979"/>
            <a:ext cx="9219302" cy="791736"/>
          </a:xfrm>
          <a:prstGeom prst="rightArrow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453269" y="3072165"/>
            <a:ext cx="1226634" cy="1059365"/>
          </a:xfrm>
          <a:prstGeom prst="rect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841792" y="3072165"/>
            <a:ext cx="1226634" cy="1059365"/>
          </a:xfrm>
          <a:prstGeom prst="rect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230315" y="3072165"/>
            <a:ext cx="1226634" cy="1059365"/>
          </a:xfrm>
          <a:prstGeom prst="rect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618838" y="3072165"/>
            <a:ext cx="1226634" cy="1059365"/>
          </a:xfrm>
          <a:prstGeom prst="rect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8007361" y="3072165"/>
            <a:ext cx="1226634" cy="1059365"/>
          </a:xfrm>
          <a:prstGeom prst="rect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9395884" y="3072165"/>
            <a:ext cx="1226634" cy="1059365"/>
          </a:xfrm>
          <a:prstGeom prst="rect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453269" y="3371014"/>
            <a:ext cx="122663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Identification</a:t>
            </a:r>
            <a:b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</a:br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/</a:t>
            </a:r>
            <a:r>
              <a:rPr lang="fr-FR" sz="11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Reconnaissance</a:t>
            </a:r>
            <a:endParaRPr lang="fr-FR" sz="11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841792" y="3463348"/>
            <a:ext cx="122663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Petite enfance</a:t>
            </a:r>
            <a:endParaRPr lang="fr-FR" sz="12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25579" y="3371015"/>
            <a:ext cx="122663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Enfance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Adolescence</a:t>
            </a:r>
            <a:endParaRPr lang="fr-FR" sz="12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618838" y="3371015"/>
            <a:ext cx="122663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Formation</a:t>
            </a:r>
            <a:b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</a:br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professionnelle</a:t>
            </a:r>
            <a:endParaRPr lang="fr-FR" sz="12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007361" y="3371015"/>
            <a:ext cx="122663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Vie</a:t>
            </a:r>
            <a:b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</a:br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professionnelle</a:t>
            </a:r>
            <a:endParaRPr lang="fr-FR" sz="12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9395884" y="3463348"/>
            <a:ext cx="122663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Retraite</a:t>
            </a:r>
            <a:endParaRPr lang="fr-FR" sz="12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20" name="Espace réservé du numéro de diapositive 22"/>
          <p:cNvSpPr txBox="1">
            <a:spLocks/>
          </p:cNvSpPr>
          <p:nvPr/>
        </p:nvSpPr>
        <p:spPr>
          <a:xfrm>
            <a:off x="8753475" y="637091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000" b="0" i="0" kern="1200">
                <a:solidFill>
                  <a:schemeClr val="tx1">
                    <a:tint val="7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0D44BE0-F79C-FC49-BD4E-0AB3E15244A6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4401464" y="2193289"/>
            <a:ext cx="759143" cy="370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FontTx/>
              <a:buNone/>
              <a:defRPr/>
            </a:pPr>
            <a:r>
              <a:rPr lang="fr-FR" sz="1200" dirty="0" smtClean="0"/>
              <a:t>Enfant</a:t>
            </a:r>
          </a:p>
        </p:txBody>
      </p:sp>
      <p:sp>
        <p:nvSpPr>
          <p:cNvPr id="22" name="Accolade fermante 21"/>
          <p:cNvSpPr/>
          <p:nvPr/>
        </p:nvSpPr>
        <p:spPr>
          <a:xfrm rot="16200000">
            <a:off x="4698953" y="367945"/>
            <a:ext cx="185212" cy="4676580"/>
          </a:xfrm>
          <a:prstGeom prst="rightBrace">
            <a:avLst>
              <a:gd name="adj1" fmla="val 8333"/>
              <a:gd name="adj2" fmla="val 49735"/>
            </a:avLst>
          </a:prstGeom>
          <a:ln w="19050">
            <a:solidFill>
              <a:srgbClr val="AE1E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ccolade fermante 22"/>
          <p:cNvSpPr/>
          <p:nvPr/>
        </p:nvSpPr>
        <p:spPr>
          <a:xfrm rot="16200000">
            <a:off x="8828127" y="1004452"/>
            <a:ext cx="198419" cy="3390362"/>
          </a:xfrm>
          <a:prstGeom prst="rightBrace">
            <a:avLst>
              <a:gd name="adj1" fmla="val 8333"/>
              <a:gd name="adj2" fmla="val 49735"/>
            </a:avLst>
          </a:prstGeom>
          <a:ln w="19050">
            <a:solidFill>
              <a:srgbClr val="AE1E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8547764" y="2200235"/>
            <a:ext cx="759143" cy="370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E1E15"/>
              </a:buClr>
              <a:buFont typeface="Wingdings" charset="2"/>
              <a:buChar char="§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FontTx/>
              <a:buNone/>
            </a:pPr>
            <a:r>
              <a:rPr lang="fr-FR" sz="1200" smtClean="0"/>
              <a:t>Adulte</a:t>
            </a:r>
            <a:endParaRPr lang="fr-FR" sz="1200" dirty="0"/>
          </a:p>
        </p:txBody>
      </p:sp>
      <p:sp>
        <p:nvSpPr>
          <p:cNvPr id="26" name="Rectangle 25"/>
          <p:cNvSpPr/>
          <p:nvPr/>
        </p:nvSpPr>
        <p:spPr>
          <a:xfrm>
            <a:off x="7515496" y="4894577"/>
            <a:ext cx="1226634" cy="1059365"/>
          </a:xfrm>
          <a:prstGeom prst="rect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7539441" y="5285759"/>
            <a:ext cx="122663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Logement</a:t>
            </a:r>
            <a:endParaRPr lang="fr-FR" sz="12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53111" y="4894575"/>
            <a:ext cx="1226634" cy="1059365"/>
          </a:xfrm>
          <a:prstGeom prst="rect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5950395" y="5285759"/>
            <a:ext cx="122663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Loisirs</a:t>
            </a:r>
            <a:endParaRPr lang="fr-FR" sz="12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64659" y="4894577"/>
            <a:ext cx="1226634" cy="1059365"/>
          </a:xfrm>
          <a:prstGeom prst="rect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Accolade fermante 31"/>
          <p:cNvSpPr/>
          <p:nvPr/>
        </p:nvSpPr>
        <p:spPr>
          <a:xfrm rot="5400000">
            <a:off x="6469060" y="600091"/>
            <a:ext cx="137666" cy="8169249"/>
          </a:xfrm>
          <a:prstGeom prst="rightBrace">
            <a:avLst>
              <a:gd name="adj1" fmla="val 8333"/>
              <a:gd name="adj2" fmla="val 49735"/>
            </a:avLst>
          </a:prstGeom>
          <a:ln w="19050">
            <a:solidFill>
              <a:srgbClr val="AE1E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9077881" y="4897529"/>
            <a:ext cx="1226634" cy="1059365"/>
          </a:xfrm>
          <a:prstGeom prst="rect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9077881" y="5288711"/>
            <a:ext cx="122663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Santé</a:t>
            </a:r>
            <a:endParaRPr lang="fr-FR" sz="12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358885" y="4889447"/>
            <a:ext cx="1226634" cy="1059365"/>
          </a:xfrm>
          <a:prstGeom prst="rect">
            <a:avLst/>
          </a:prstGeom>
          <a:solidFill>
            <a:srgbClr val="AE1E15"/>
          </a:solidFill>
          <a:ln>
            <a:solidFill>
              <a:srgbClr val="AE1E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4391176" y="5308756"/>
            <a:ext cx="122663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Mobilité</a:t>
            </a:r>
            <a:endParaRPr lang="fr-FR" sz="12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2778096" y="5308756"/>
            <a:ext cx="122663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Citoyenneté</a:t>
            </a:r>
            <a:endParaRPr lang="fr-FR" sz="12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97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i="1" dirty="0" smtClean="0"/>
              <a:t>Ce que vous ne faites pas avec nous, vous le faites contre nous.</a:t>
            </a:r>
            <a:endParaRPr lang="fr-FR" sz="20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91380" y="1290918"/>
            <a:ext cx="9219302" cy="852207"/>
          </a:xfrm>
        </p:spPr>
        <p:txBody>
          <a:bodyPr>
            <a:normAutofit/>
          </a:bodyPr>
          <a:lstStyle/>
          <a:p>
            <a:r>
              <a:rPr lang="fr-FR" sz="1800" dirty="0" smtClean="0"/>
              <a:t>Un parti-pris central : partir des usagers et de leurs besoins.</a:t>
            </a:r>
          </a:p>
          <a:p>
            <a:r>
              <a:rPr lang="fr-FR" sz="1800" dirty="0" smtClean="0"/>
              <a:t>La méthode qui en découle : associer les usagers en mobilisant l’innovation sociale.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8</a:t>
            </a:fld>
            <a:endParaRPr lang="fr-FR" dirty="0"/>
          </a:p>
        </p:txBody>
      </p:sp>
      <p:sp>
        <p:nvSpPr>
          <p:cNvPr id="5" name="Rectangle à coins arrondis 4"/>
          <p:cNvSpPr>
            <a:spLocks noChangeAspect="1"/>
          </p:cNvSpPr>
          <p:nvPr/>
        </p:nvSpPr>
        <p:spPr>
          <a:xfrm>
            <a:off x="2279649" y="2420938"/>
            <a:ext cx="2592389" cy="576293"/>
          </a:xfrm>
          <a:prstGeom prst="roundRect">
            <a:avLst/>
          </a:prstGeom>
          <a:solidFill>
            <a:srgbClr val="AE1E15"/>
          </a:solidFill>
          <a:ln>
            <a:solidFill>
              <a:srgbClr val="AE1E1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Grande consultation </a:t>
            </a:r>
            <a:br>
              <a:rPr lang="fr-FR" sz="14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</a:br>
            <a:r>
              <a:rPr lang="fr-FR" sz="14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en ligne</a:t>
            </a:r>
            <a:endParaRPr lang="fr-FR" sz="14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6" name="Rectangle à coins arrondis 5"/>
          <p:cNvSpPr>
            <a:spLocks/>
          </p:cNvSpPr>
          <p:nvPr/>
        </p:nvSpPr>
        <p:spPr>
          <a:xfrm>
            <a:off x="8904675" y="2420938"/>
            <a:ext cx="2592000" cy="576293"/>
          </a:xfrm>
          <a:prstGeom prst="roundRect">
            <a:avLst/>
          </a:prstGeom>
          <a:solidFill>
            <a:srgbClr val="AE1E15"/>
          </a:solidFill>
          <a:ln>
            <a:solidFill>
              <a:srgbClr val="AE1E1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Immersion</a:t>
            </a:r>
          </a:p>
          <a:p>
            <a:pPr algn="ctr"/>
            <a:r>
              <a:rPr lang="fr-FR" sz="14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Parcours de vie</a:t>
            </a:r>
            <a:endParaRPr lang="fr-FR" sz="14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7" name="Rectangle à coins arrondis 6"/>
          <p:cNvSpPr>
            <a:spLocks/>
          </p:cNvSpPr>
          <p:nvPr/>
        </p:nvSpPr>
        <p:spPr>
          <a:xfrm>
            <a:off x="5592357" y="2418678"/>
            <a:ext cx="2592000" cy="578553"/>
          </a:xfrm>
          <a:prstGeom prst="roundRect">
            <a:avLst/>
          </a:prstGeom>
          <a:solidFill>
            <a:srgbClr val="AE1E15"/>
          </a:solidFill>
          <a:ln>
            <a:solidFill>
              <a:srgbClr val="AE1E1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Entretiens individuels</a:t>
            </a:r>
            <a:endParaRPr lang="fr-FR" sz="14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291380" y="3121526"/>
            <a:ext cx="2580658" cy="2225978"/>
          </a:xfrm>
          <a:prstGeom prst="rect">
            <a:avLst/>
          </a:prstGeom>
          <a:noFill/>
          <a:ln w="19050">
            <a:solidFill>
              <a:srgbClr val="AE1E15"/>
            </a:solidFill>
          </a:ln>
        </p:spPr>
        <p:txBody>
          <a:bodyPr wrap="square" rtlCol="0">
            <a:noAutofit/>
          </a:bodyPr>
          <a:lstStyle/>
          <a:p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</a:rPr>
              <a:t>Identification des freins et des obstacles via un questionnaire en ligne qui suit les parcours de vie.</a:t>
            </a:r>
          </a:p>
          <a:p>
            <a:endParaRPr lang="fr-FR" sz="14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</a:rPr>
              <a:t>Cible : personnes handicapées, associations représentatives, associations gestionnaires, employeurs.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904675" y="3121525"/>
            <a:ext cx="2592000" cy="2955183"/>
          </a:xfrm>
          <a:prstGeom prst="rect">
            <a:avLst/>
          </a:prstGeom>
          <a:noFill/>
          <a:ln w="19050">
            <a:solidFill>
              <a:srgbClr val="AE1E15"/>
            </a:solidFill>
          </a:ln>
        </p:spPr>
        <p:txBody>
          <a:bodyPr wrap="square" rtlCol="0">
            <a:noAutofit/>
          </a:bodyPr>
          <a:lstStyle/>
          <a:p>
            <a:pPr marL="12700"/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</a:rPr>
              <a:t>« </a:t>
            </a:r>
            <a:r>
              <a:rPr lang="fr-FR" sz="1400" i="1" dirty="0" smtClean="0">
                <a:latin typeface="Helvetica Neue Light" charset="0"/>
                <a:ea typeface="Helvetica Neue Light" charset="0"/>
                <a:cs typeface="Helvetica Neue Light" charset="0"/>
              </a:rPr>
              <a:t>Dans la peau de</a:t>
            </a:r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</a:rPr>
              <a:t> » : reconstitution </a:t>
            </a:r>
            <a:r>
              <a:rPr lang="fr-FR" sz="1400" i="1" dirty="0" smtClean="0">
                <a:latin typeface="Helvetica Neue Light" charset="0"/>
                <a:ea typeface="Helvetica Neue Light" charset="0"/>
                <a:cs typeface="Helvetica Neue Light" charset="0"/>
              </a:rPr>
              <a:t>In vivo </a:t>
            </a:r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</a:rPr>
              <a:t>avec l’ensemble des acteurs impliqués des parcours administratifs autour de 3 thèmes : </a:t>
            </a:r>
          </a:p>
          <a:p>
            <a:pPr marL="298450" indent="-285750">
              <a:buFontTx/>
              <a:buChar char="-"/>
            </a:pPr>
            <a:r>
              <a:rPr lang="fr-FR" sz="1200" dirty="0" smtClean="0">
                <a:latin typeface="Helvetica Neue Light" charset="0"/>
                <a:ea typeface="Helvetica Neue Light" charset="0"/>
                <a:cs typeface="Helvetica Neue Light" charset="0"/>
              </a:rPr>
              <a:t>Scolarisation et études supérieures; </a:t>
            </a:r>
          </a:p>
          <a:p>
            <a:pPr marL="298450" indent="-285750">
              <a:buFontTx/>
              <a:buChar char="-"/>
            </a:pPr>
            <a:r>
              <a:rPr lang="fr-FR" sz="1200" dirty="0" smtClean="0">
                <a:latin typeface="Helvetica Neue Light" charset="0"/>
                <a:ea typeface="Helvetica Neue Light" charset="0"/>
                <a:cs typeface="Helvetica Neue Light" charset="0"/>
              </a:rPr>
              <a:t>Emploi; </a:t>
            </a:r>
          </a:p>
          <a:p>
            <a:pPr marL="298450" indent="-285750">
              <a:buFontTx/>
              <a:buChar char="-"/>
            </a:pPr>
            <a:r>
              <a:rPr lang="fr-FR" sz="1200" dirty="0" smtClean="0">
                <a:latin typeface="Helvetica Neue Light" charset="0"/>
                <a:ea typeface="Helvetica Neue Light" charset="0"/>
                <a:cs typeface="Helvetica Neue Light" charset="0"/>
              </a:rPr>
              <a:t>Vie quotidienne et citoyenne.</a:t>
            </a:r>
          </a:p>
          <a:p>
            <a:pPr marL="12700"/>
            <a:endParaRPr lang="fr-FR" sz="12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marL="12700"/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</a:rPr>
              <a:t>Ateliers de restitution et reconstitution des parcours idéaux. </a:t>
            </a:r>
            <a:endParaRPr lang="fr-FR" sz="14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92356" y="3121527"/>
            <a:ext cx="2592001" cy="2654240"/>
          </a:xfrm>
          <a:prstGeom prst="rect">
            <a:avLst/>
          </a:prstGeom>
          <a:noFill/>
          <a:ln w="19050">
            <a:solidFill>
              <a:srgbClr val="AE1E15"/>
            </a:solidFill>
          </a:ln>
        </p:spPr>
        <p:txBody>
          <a:bodyPr wrap="square" rtlCol="0">
            <a:noAutofit/>
          </a:bodyPr>
          <a:lstStyle/>
          <a:p>
            <a:pPr marL="12700"/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  <a:t>Entretiens individuels d’1h30 avec </a:t>
            </a:r>
            <a:r>
              <a:rPr lang="fr-FR" sz="1400" smtClean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  <a:t>des personnes handicapées. </a:t>
            </a:r>
            <a:br>
              <a:rPr lang="fr-FR" sz="1400" smtClean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</a:br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  <a:t>3 thèmes : </a:t>
            </a:r>
          </a:p>
          <a:p>
            <a:pPr marL="184150" indent="-171450">
              <a:buFontTx/>
              <a:buChar char="-"/>
            </a:pPr>
            <a:r>
              <a:rPr lang="fr-FR" sz="1200" dirty="0" smtClean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  <a:t>L’accès </a:t>
            </a:r>
            <a:r>
              <a:rPr lang="fr-FR" sz="1200" dirty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  <a:t>à la scolarité (en milieu ordinaire comme en établissement spécialisé) et aux études </a:t>
            </a:r>
            <a:r>
              <a:rPr lang="fr-FR" sz="1200" dirty="0" smtClean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  <a:t>supérieures;</a:t>
            </a:r>
          </a:p>
          <a:p>
            <a:pPr marL="184150" indent="-171450">
              <a:buFontTx/>
              <a:buChar char="-"/>
            </a:pPr>
            <a:r>
              <a:rPr lang="fr-FR" sz="1200" dirty="0" smtClean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  <a:t>L’insertion professionnelle;</a:t>
            </a:r>
          </a:p>
          <a:p>
            <a:pPr marL="184150" indent="-171450">
              <a:buFontTx/>
              <a:buChar char="-"/>
            </a:pPr>
            <a:r>
              <a:rPr lang="fr-FR" sz="1200" dirty="0" smtClean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  <a:t>Différents </a:t>
            </a:r>
            <a:r>
              <a:rPr lang="fr-FR" sz="1200" dirty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  <a:t>aspects de la vie quotidienne: logement, mobilité, santé, exercice de la citoyenneté, culture et loisirs, etc.</a:t>
            </a:r>
            <a:endParaRPr lang="fr-FR" sz="12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58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91380" y="341975"/>
            <a:ext cx="9219302" cy="549275"/>
          </a:xfrm>
        </p:spPr>
        <p:txBody>
          <a:bodyPr>
            <a:normAutofit fontScale="90000"/>
          </a:bodyPr>
          <a:lstStyle/>
          <a:p>
            <a:pPr algn="l"/>
            <a:r>
              <a:rPr lang="fr-FR" sz="2400" dirty="0" smtClean="0"/>
              <a:t>Associer l’ensemble des partie-prenantes, </a:t>
            </a:r>
            <a:br>
              <a:rPr lang="fr-FR" sz="2400" dirty="0" smtClean="0"/>
            </a:br>
            <a:r>
              <a:rPr lang="fr-FR" sz="2400" dirty="0" smtClean="0"/>
              <a:t>associatives, institutionnelles, innovantes.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44BE0-F79C-FC49-BD4E-0AB3E15244A6}" type="slidenum">
              <a:rPr lang="fr-FR" smtClean="0"/>
              <a:t>9</a:t>
            </a:fld>
            <a:endParaRPr lang="fr-FR" dirty="0"/>
          </a:p>
        </p:txBody>
      </p:sp>
      <p:sp>
        <p:nvSpPr>
          <p:cNvPr id="5" name="Rectangle à coins arrondis 4"/>
          <p:cNvSpPr>
            <a:spLocks/>
          </p:cNvSpPr>
          <p:nvPr/>
        </p:nvSpPr>
        <p:spPr>
          <a:xfrm>
            <a:off x="2291380" y="2421193"/>
            <a:ext cx="2592000" cy="576293"/>
          </a:xfrm>
          <a:prstGeom prst="roundRect">
            <a:avLst/>
          </a:prstGeom>
          <a:solidFill>
            <a:srgbClr val="AE1E15"/>
          </a:solidFill>
          <a:ln>
            <a:solidFill>
              <a:srgbClr val="AE1E1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Via le CNCPH (</a:t>
            </a:r>
            <a:r>
              <a:rPr lang="fr-FR" sz="1400" dirty="0" err="1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COCCi</a:t>
            </a:r>
            <a:r>
              <a:rPr lang="fr-FR" sz="14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)</a:t>
            </a:r>
          </a:p>
          <a:p>
            <a:pPr algn="ctr"/>
            <a:r>
              <a:rPr lang="fr-FR" sz="14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et le CESE</a:t>
            </a:r>
            <a:endParaRPr lang="fr-FR" sz="14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6" name="Rectangle à coins arrondis 5"/>
          <p:cNvSpPr>
            <a:spLocks/>
          </p:cNvSpPr>
          <p:nvPr/>
        </p:nvSpPr>
        <p:spPr>
          <a:xfrm>
            <a:off x="5605031" y="2420938"/>
            <a:ext cx="2592000" cy="576293"/>
          </a:xfrm>
          <a:prstGeom prst="roundRect">
            <a:avLst/>
          </a:prstGeom>
          <a:solidFill>
            <a:srgbClr val="AE1E15"/>
          </a:solidFill>
          <a:ln>
            <a:solidFill>
              <a:srgbClr val="AE1E1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Auditions</a:t>
            </a:r>
            <a:endParaRPr lang="fr-FR" sz="14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7" name="Rectangle à coins arrondis 6"/>
          <p:cNvSpPr>
            <a:spLocks/>
          </p:cNvSpPr>
          <p:nvPr/>
        </p:nvSpPr>
        <p:spPr>
          <a:xfrm>
            <a:off x="8903645" y="2420937"/>
            <a:ext cx="2592000" cy="576293"/>
          </a:xfrm>
          <a:prstGeom prst="roundRect">
            <a:avLst/>
          </a:prstGeom>
          <a:solidFill>
            <a:srgbClr val="AE1E15"/>
          </a:solidFill>
          <a:ln>
            <a:solidFill>
              <a:srgbClr val="AE1E1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Mobilisation </a:t>
            </a:r>
          </a:p>
          <a:p>
            <a:pPr algn="ctr"/>
            <a:r>
              <a:rPr lang="fr-FR" sz="14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des députés</a:t>
            </a:r>
            <a:endParaRPr lang="fr-FR" sz="14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8" name="Rectangle à coins arrondis 7"/>
          <p:cNvSpPr>
            <a:spLocks noChangeAspect="1"/>
          </p:cNvSpPr>
          <p:nvPr/>
        </p:nvSpPr>
        <p:spPr>
          <a:xfrm>
            <a:off x="2291380" y="5695829"/>
            <a:ext cx="2096429" cy="576293"/>
          </a:xfrm>
          <a:prstGeom prst="roundRect">
            <a:avLst/>
          </a:prstGeom>
          <a:solidFill>
            <a:srgbClr val="AE1E15"/>
          </a:solidFill>
          <a:ln>
            <a:solidFill>
              <a:srgbClr val="AE1E1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Contribution écrite</a:t>
            </a:r>
            <a:endParaRPr lang="fr-FR" sz="14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91380" y="3173876"/>
            <a:ext cx="2592000" cy="1980604"/>
          </a:xfrm>
          <a:prstGeom prst="rect">
            <a:avLst/>
          </a:prstGeom>
          <a:noFill/>
          <a:ln w="19050">
            <a:solidFill>
              <a:srgbClr val="AE1E15"/>
            </a:solidFill>
          </a:ln>
        </p:spPr>
        <p:txBody>
          <a:bodyPr wrap="square" rtlCol="0">
            <a:noAutofit/>
          </a:bodyPr>
          <a:lstStyle/>
          <a:p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</a:rPr>
              <a:t>Sollicitation de contributions écrites complémentaires à la consultation en ligne auprès de l’ensemble des acteurs représentés.</a:t>
            </a:r>
          </a:p>
          <a:p>
            <a:endParaRPr lang="fr-FR" sz="1400" dirty="0">
              <a:latin typeface="Helvetica Neue Light" charset="0"/>
              <a:ea typeface="Helvetica Neue Light" charset="0"/>
              <a:cs typeface="Helvetica Neue Light" charset="0"/>
            </a:endParaRPr>
          </a:p>
          <a:p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</a:rPr>
              <a:t>Tables rondes sur des sujets spécifiques (</a:t>
            </a:r>
            <a:r>
              <a:rPr lang="fr-FR" sz="1400" dirty="0" err="1" smtClean="0">
                <a:latin typeface="Helvetica Neue Light" charset="0"/>
                <a:ea typeface="Helvetica Neue Light" charset="0"/>
                <a:cs typeface="Helvetica Neue Light" charset="0"/>
              </a:rPr>
              <a:t>tbd</a:t>
            </a:r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</a:rPr>
              <a:t>).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605031" y="3173876"/>
            <a:ext cx="2592000" cy="1980604"/>
          </a:xfrm>
          <a:prstGeom prst="rect">
            <a:avLst/>
          </a:prstGeom>
          <a:noFill/>
          <a:ln w="19050">
            <a:solidFill>
              <a:srgbClr val="AE1E15"/>
            </a:solidFill>
          </a:ln>
        </p:spPr>
        <p:txBody>
          <a:bodyPr wrap="square" rtlCol="0">
            <a:noAutofit/>
          </a:bodyPr>
          <a:lstStyle/>
          <a:p>
            <a:pPr marL="12700"/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</a:rPr>
              <a:t>Audition des directions ministérielles, autorités publiques, organismes déconcentrés et institutions décentralisées impliquées. </a:t>
            </a:r>
            <a:endParaRPr lang="fr-FR" sz="14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903645" y="3173877"/>
            <a:ext cx="2607037" cy="1980604"/>
          </a:xfrm>
          <a:prstGeom prst="rect">
            <a:avLst/>
          </a:prstGeom>
          <a:noFill/>
          <a:ln w="19050">
            <a:solidFill>
              <a:srgbClr val="AE1E15"/>
            </a:solidFill>
          </a:ln>
        </p:spPr>
        <p:txBody>
          <a:bodyPr wrap="square" rtlCol="0">
            <a:noAutofit/>
          </a:bodyPr>
          <a:lstStyle/>
          <a:p>
            <a:pPr marL="12700"/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  <a:t>La vie d’un dossier dans une MDPH : mobilisation de 15 députés, toutes tendances politiques confondues, aux 4 coins de la France, sur la base d’un guide d’entretien commun.</a:t>
            </a:r>
            <a:endParaRPr lang="fr-FR" sz="14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26907" y="5695829"/>
            <a:ext cx="2383179" cy="1040213"/>
          </a:xfrm>
          <a:prstGeom prst="rect">
            <a:avLst/>
          </a:prstGeom>
          <a:noFill/>
          <a:ln w="19050">
            <a:solidFill>
              <a:srgbClr val="AE1E15"/>
            </a:solidFill>
          </a:ln>
        </p:spPr>
        <p:txBody>
          <a:bodyPr wrap="square" rtlCol="0">
            <a:noAutofit/>
          </a:bodyPr>
          <a:lstStyle/>
          <a:p>
            <a:pPr marL="12700"/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  <a:t>Sollicitation de l’ensemble des associations, en complément du questionnaire en ligne.</a:t>
            </a:r>
            <a:endParaRPr lang="fr-FR" sz="14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13" name="Rectangle à coins arrondis 12"/>
          <p:cNvSpPr>
            <a:spLocks noChangeAspect="1"/>
          </p:cNvSpPr>
          <p:nvPr/>
        </p:nvSpPr>
        <p:spPr>
          <a:xfrm>
            <a:off x="7291643" y="5695829"/>
            <a:ext cx="2096429" cy="576293"/>
          </a:xfrm>
          <a:prstGeom prst="roundRect">
            <a:avLst/>
          </a:prstGeom>
          <a:solidFill>
            <a:srgbClr val="AE1E15"/>
          </a:solidFill>
          <a:ln>
            <a:solidFill>
              <a:srgbClr val="AE1E1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Hackathon</a:t>
            </a:r>
            <a:endParaRPr lang="fr-FR" sz="1400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9588592" y="5725712"/>
            <a:ext cx="1922090" cy="1010330"/>
          </a:xfrm>
          <a:prstGeom prst="rect">
            <a:avLst/>
          </a:prstGeom>
          <a:noFill/>
          <a:ln w="19050">
            <a:solidFill>
              <a:srgbClr val="AE1E15"/>
            </a:solidFill>
          </a:ln>
        </p:spPr>
        <p:txBody>
          <a:bodyPr wrap="square" rtlCol="0">
            <a:noAutofit/>
          </a:bodyPr>
          <a:lstStyle/>
          <a:p>
            <a:pPr marL="12700"/>
            <a:r>
              <a:rPr lang="fr-FR" sz="1400" dirty="0" smtClean="0">
                <a:latin typeface="Helvetica Neue Light" charset="0"/>
                <a:ea typeface="Helvetica Neue Light" charset="0"/>
                <a:cs typeface="Helvetica Neue Light" charset="0"/>
                <a:sym typeface="Wingdings" panose="05000000000000000000" pitchFamily="2" charset="2"/>
              </a:rPr>
              <a:t>Design de nouveaux services visant à simplifier la vie des usagers.</a:t>
            </a:r>
            <a:endParaRPr lang="fr-FR" sz="1400" dirty="0"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03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19907</TotalTime>
  <Words>824</Words>
  <Application>Microsoft Office PowerPoint</Application>
  <PresentationFormat>Grand écran</PresentationFormat>
  <Paragraphs>145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Calibri</vt:lpstr>
      <vt:lpstr>Helvetica Neue</vt:lpstr>
      <vt:lpstr>Helvetica Neue Light</vt:lpstr>
      <vt:lpstr>Helvetica Neue Medium</vt:lpstr>
      <vt:lpstr>Wingdings</vt:lpstr>
      <vt:lpstr>Thème Office</vt:lpstr>
      <vt:lpstr>Simplifier les parcours de vie  des personnes en situation de handicap.</vt:lpstr>
      <vt:lpstr>La lettre de mission du Premier ministre :  principales dispositions.</vt:lpstr>
      <vt:lpstr>Un binôme pour mener à bien cette mission.</vt:lpstr>
      <vt:lpstr>La simplification dans le champ du handicap :  un enjeu politique.</vt:lpstr>
      <vt:lpstr>La simplification dans le champ du handicap :  un enjeu politique.</vt:lpstr>
      <vt:lpstr>La simplification dans le champ du handicap :  un enjeu politique.</vt:lpstr>
      <vt:lpstr>Adopter une logique de parcours de vie.</vt:lpstr>
      <vt:lpstr>Ce que vous ne faites pas avec nous, vous le faites contre nous.</vt:lpstr>
      <vt:lpstr>Associer l’ensemble des partie-prenantes,  associatives, institutionnelles, innovantes.</vt:lpstr>
      <vt:lpstr>Phasage.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Adrien Taquet</dc:creator>
  <cp:lastModifiedBy>Malika BOUBEKEUR</cp:lastModifiedBy>
  <cp:revision>330</cp:revision>
  <cp:lastPrinted>2018-01-17T09:19:08Z</cp:lastPrinted>
  <dcterms:created xsi:type="dcterms:W3CDTF">2017-11-22T12:43:18Z</dcterms:created>
  <dcterms:modified xsi:type="dcterms:W3CDTF">2018-01-17T09:19:12Z</dcterms:modified>
</cp:coreProperties>
</file>